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76" r:id="rId3"/>
    <p:sldId id="283" r:id="rId4"/>
    <p:sldId id="284" r:id="rId5"/>
    <p:sldId id="286" r:id="rId6"/>
    <p:sldId id="288" r:id="rId7"/>
    <p:sldId id="287" r:id="rId8"/>
    <p:sldId id="278" r:id="rId9"/>
    <p:sldId id="279" r:id="rId10"/>
    <p:sldId id="280" r:id="rId11"/>
    <p:sldId id="291" r:id="rId12"/>
    <p:sldId id="289" r:id="rId13"/>
    <p:sldId id="290" r:id="rId14"/>
    <p:sldId id="293" r:id="rId15"/>
    <p:sldId id="294" r:id="rId16"/>
    <p:sldId id="296" r:id="rId17"/>
    <p:sldId id="292" r:id="rId18"/>
    <p:sldId id="29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30B93"/>
    <a:srgbClr val="FA12CE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A617B-A4FE-4EA3-AAF8-6EA531C1D260}" type="datetimeFigureOut">
              <a:rPr lang="en-GB" smtClean="0"/>
              <a:pPr/>
              <a:t>20/02/2012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3A95B-1050-4B99-9016-6B796C6FEC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A617B-A4FE-4EA3-AAF8-6EA531C1D260}" type="datetimeFigureOut">
              <a:rPr lang="en-GB" smtClean="0"/>
              <a:pPr/>
              <a:t>20/02/2012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3A95B-1050-4B99-9016-6B796C6FEC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A617B-A4FE-4EA3-AAF8-6EA531C1D260}" type="datetimeFigureOut">
              <a:rPr lang="en-GB" smtClean="0"/>
              <a:pPr/>
              <a:t>20/02/2012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3A95B-1050-4B99-9016-6B796C6FEC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A617B-A4FE-4EA3-AAF8-6EA531C1D260}" type="datetimeFigureOut">
              <a:rPr lang="en-GB" smtClean="0"/>
              <a:pPr/>
              <a:t>20/02/2012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3A95B-1050-4B99-9016-6B796C6FEC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A617B-A4FE-4EA3-AAF8-6EA531C1D260}" type="datetimeFigureOut">
              <a:rPr lang="en-GB" smtClean="0"/>
              <a:pPr/>
              <a:t>20/02/2012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3A95B-1050-4B99-9016-6B796C6FEC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A617B-A4FE-4EA3-AAF8-6EA531C1D260}" type="datetimeFigureOut">
              <a:rPr lang="en-GB" smtClean="0"/>
              <a:pPr/>
              <a:t>20/02/2012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3A95B-1050-4B99-9016-6B796C6FEC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A617B-A4FE-4EA3-AAF8-6EA531C1D260}" type="datetimeFigureOut">
              <a:rPr lang="en-GB" smtClean="0"/>
              <a:pPr/>
              <a:t>20/02/2012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3A95B-1050-4B99-9016-6B796C6FEC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A617B-A4FE-4EA3-AAF8-6EA531C1D260}" type="datetimeFigureOut">
              <a:rPr lang="en-GB" smtClean="0"/>
              <a:pPr/>
              <a:t>20/02/2012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3A95B-1050-4B99-9016-6B796C6FEC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A617B-A4FE-4EA3-AAF8-6EA531C1D260}" type="datetimeFigureOut">
              <a:rPr lang="en-GB" smtClean="0"/>
              <a:pPr/>
              <a:t>20/02/2012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3A95B-1050-4B99-9016-6B796C6FEC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A617B-A4FE-4EA3-AAF8-6EA531C1D260}" type="datetimeFigureOut">
              <a:rPr lang="en-GB" smtClean="0"/>
              <a:pPr/>
              <a:t>20/02/2012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3A95B-1050-4B99-9016-6B796C6FEC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A617B-A4FE-4EA3-AAF8-6EA531C1D260}" type="datetimeFigureOut">
              <a:rPr lang="en-GB" smtClean="0"/>
              <a:pPr/>
              <a:t>20/02/2012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3A95B-1050-4B99-9016-6B796C6FEC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0A617B-A4FE-4EA3-AAF8-6EA531C1D260}" type="datetimeFigureOut">
              <a:rPr lang="en-GB" smtClean="0"/>
              <a:pPr/>
              <a:t>20/02/2012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93A95B-1050-4B99-9016-6B796C6FEC7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147002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SIT008 – Research Design in Practice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3573016"/>
            <a:ext cx="6400800" cy="127099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Week 4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Luke Sloan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Sampling &amp; Selecting</a:t>
            </a:r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Sampling Problems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There is no such thing as random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What if there is a systematic pattern? (e.g. dates?)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What groups do you use for stratification?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Is a convenience sample representative?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Do you want to be limited by social networks?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Quotas for sex, subject, hair colour…? How do you know?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Non Response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Not so much a sampling problem but is can still undermine the ability of probability samples to make inferences to the population</a:t>
            </a:r>
          </a:p>
          <a:p>
            <a:endParaRPr lang="en-GB" dirty="0" smtClean="0"/>
          </a:p>
          <a:p>
            <a:r>
              <a:rPr lang="en-GB" dirty="0" smtClean="0"/>
              <a:t>If responses are ‘missing at random’ (MAR) then you have little to worry about apart from a having a smaller sample</a:t>
            </a:r>
          </a:p>
          <a:p>
            <a:endParaRPr lang="en-GB" dirty="0" smtClean="0"/>
          </a:p>
          <a:p>
            <a:r>
              <a:rPr lang="en-GB" dirty="0" smtClean="0"/>
              <a:t>If responses are ‘not missing at random’ (NMAR) then we have a problem – you need to identify what characterises those who are not responding</a:t>
            </a:r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Sample Weighting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dirty="0" smtClean="0"/>
              <a:t>Often some groups in a population tend to under-respond (typically BME) and because non response is a group characteristic it is considered to be ‘not missing at random’ (NMAR)</a:t>
            </a:r>
          </a:p>
          <a:p>
            <a:endParaRPr lang="en-GB" dirty="0" smtClean="0"/>
          </a:p>
          <a:p>
            <a:r>
              <a:rPr lang="en-GB" dirty="0" smtClean="0"/>
              <a:t>Ideally this would have been tackled by over-sampling groups with typically low response rates (a booster sample)</a:t>
            </a:r>
          </a:p>
          <a:p>
            <a:endParaRPr lang="en-GB" dirty="0" smtClean="0"/>
          </a:p>
          <a:p>
            <a:r>
              <a:rPr lang="en-GB" dirty="0" smtClean="0"/>
              <a:t>If this wasn’t done (or wasn’t successful) then at the data analysis stage cases from groups that are under represented can be ‘weighted up’</a:t>
            </a:r>
          </a:p>
          <a:p>
            <a:endParaRPr lang="en-GB" dirty="0" smtClean="0"/>
          </a:p>
          <a:p>
            <a:r>
              <a:rPr lang="en-GB" dirty="0" smtClean="0"/>
              <a:t>Alternatively cases from groups that are over represented can be ‘weighted down’</a:t>
            </a:r>
          </a:p>
          <a:p>
            <a:endParaRPr lang="en-GB" dirty="0" smtClean="0"/>
          </a:p>
          <a:p>
            <a:r>
              <a:rPr lang="en-GB" dirty="0" smtClean="0"/>
              <a:t>But you can only do this if you know the nature of the population (or else you don’t know what the weighting is!)</a:t>
            </a:r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The Million Dollar </a:t>
            </a:r>
            <a:r>
              <a:rPr lang="en-GB" dirty="0" smtClean="0"/>
              <a:t>Question 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476871"/>
          </a:xfrm>
        </p:spPr>
        <p:txBody>
          <a:bodyPr>
            <a:normAutofit fontScale="62500" lnSpcReduction="20000"/>
          </a:bodyPr>
          <a:lstStyle/>
          <a:p>
            <a:r>
              <a:rPr lang="en-GB" dirty="0" smtClean="0"/>
              <a:t>How big should my </a:t>
            </a:r>
            <a:r>
              <a:rPr lang="en-GB" dirty="0" smtClean="0"/>
              <a:t>(probability) sample </a:t>
            </a:r>
            <a:r>
              <a:rPr lang="en-GB" dirty="0" smtClean="0"/>
              <a:t>be?</a:t>
            </a:r>
          </a:p>
          <a:p>
            <a:endParaRPr lang="en-GB" dirty="0" smtClean="0"/>
          </a:p>
          <a:p>
            <a:r>
              <a:rPr lang="en-GB" dirty="0" smtClean="0"/>
              <a:t>There is no answer to this question but you should consider the following:</a:t>
            </a:r>
          </a:p>
          <a:p>
            <a:pPr>
              <a:buNone/>
            </a:pPr>
            <a:endParaRPr lang="en-GB" sz="1300" dirty="0" smtClean="0"/>
          </a:p>
          <a:p>
            <a:pPr lvl="1"/>
            <a:r>
              <a:rPr lang="en-GB" dirty="0" smtClean="0"/>
              <a:t>Your resources are limited</a:t>
            </a:r>
          </a:p>
          <a:p>
            <a:pPr lvl="1"/>
            <a:r>
              <a:rPr lang="en-GB" dirty="0" smtClean="0"/>
              <a:t>Absolute size matters (not relative to population)</a:t>
            </a:r>
          </a:p>
          <a:p>
            <a:pPr lvl="1"/>
            <a:r>
              <a:rPr lang="en-GB" dirty="0" smtClean="0"/>
              <a:t>The bigger it is the lower the sample error</a:t>
            </a:r>
          </a:p>
          <a:p>
            <a:pPr lvl="1"/>
            <a:r>
              <a:rPr lang="en-GB" dirty="0" smtClean="0"/>
              <a:t>The law of diminishing returns (for 95% confidence level)...</a:t>
            </a:r>
          </a:p>
          <a:p>
            <a:pPr lvl="1"/>
            <a:endParaRPr lang="en-GB" dirty="0" smtClean="0"/>
          </a:p>
          <a:p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187624" y="4077072"/>
          <a:ext cx="6864424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8141"/>
                <a:gridCol w="2272027"/>
                <a:gridCol w="2304256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Population</a:t>
                      </a:r>
                      <a:r>
                        <a:rPr lang="en-GB" baseline="0" dirty="0" smtClean="0"/>
                        <a:t> size: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Req. Sample Size</a:t>
                      </a:r>
                    </a:p>
                    <a:p>
                      <a:r>
                        <a:rPr lang="en-GB" dirty="0" smtClean="0"/>
                        <a:t>(5%</a:t>
                      </a:r>
                      <a:r>
                        <a:rPr lang="en-GB" baseline="0" dirty="0" smtClean="0"/>
                        <a:t> margin of error)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Req. Sample Size</a:t>
                      </a:r>
                    </a:p>
                    <a:p>
                      <a:pPr algn="ctr"/>
                      <a:r>
                        <a:rPr lang="en-GB" dirty="0" smtClean="0"/>
                        <a:t>(3% margin of error)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100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79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92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1,000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278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521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10,000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370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982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100,000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383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1077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1,000,000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384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1088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The Million Dollar Question II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How big should my (non-probability) sample be?</a:t>
            </a:r>
          </a:p>
          <a:p>
            <a:endParaRPr lang="en-GB" dirty="0" smtClean="0"/>
          </a:p>
          <a:p>
            <a:r>
              <a:rPr lang="en-GB" dirty="0" smtClean="0"/>
              <a:t>Again there is no answer to this, but there are many things to consider.</a:t>
            </a:r>
          </a:p>
          <a:p>
            <a:endParaRPr lang="en-GB" dirty="0" smtClean="0"/>
          </a:p>
          <a:p>
            <a:r>
              <a:rPr lang="en-GB" dirty="0" smtClean="0"/>
              <a:t>If you’re running case studies of unemployment in the Welsh Valleys, is one town enough?</a:t>
            </a:r>
          </a:p>
          <a:p>
            <a:endParaRPr lang="en-GB" dirty="0" smtClean="0"/>
          </a:p>
          <a:p>
            <a:r>
              <a:rPr lang="en-GB" dirty="0" smtClean="0"/>
              <a:t>Multiple case studies within the same town?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Multiple case studies of different towns?</a:t>
            </a:r>
          </a:p>
          <a:p>
            <a:endParaRPr lang="en-GB" dirty="0" smtClean="0"/>
          </a:p>
          <a:p>
            <a:r>
              <a:rPr lang="en-GB" dirty="0" smtClean="0"/>
              <a:t>Here’s an example of case study selection from my own work…</a:t>
            </a:r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The Million Dollar Question III</a:t>
            </a:r>
            <a:endParaRPr lang="en-GB" dirty="0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9036496" cy="7027487"/>
            <a:chOff x="0" y="169487"/>
            <a:chExt cx="9144000" cy="7027487"/>
          </a:xfrm>
        </p:grpSpPr>
        <p:pic>
          <p:nvPicPr>
            <p:cNvPr id="5" name="Picture 4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169487"/>
              <a:ext cx="9144000" cy="70274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Box 7"/>
            <p:cNvSpPr txBox="1"/>
            <p:nvPr/>
          </p:nvSpPr>
          <p:spPr>
            <a:xfrm>
              <a:off x="539552" y="332656"/>
              <a:ext cx="864096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dirty="0"/>
                <a:t>Barnet</a:t>
              </a:r>
            </a:p>
          </p:txBody>
        </p:sp>
        <p:sp>
          <p:nvSpPr>
            <p:cNvPr id="7" name="TextBox 8"/>
            <p:cNvSpPr txBox="1"/>
            <p:nvPr/>
          </p:nvSpPr>
          <p:spPr>
            <a:xfrm>
              <a:off x="7740352" y="3212976"/>
              <a:ext cx="1296144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dirty="0"/>
                <a:t>Southwark</a:t>
              </a:r>
            </a:p>
          </p:txBody>
        </p:sp>
        <p:sp>
          <p:nvSpPr>
            <p:cNvPr id="8" name="TextBox 9"/>
            <p:cNvSpPr txBox="1"/>
            <p:nvPr/>
          </p:nvSpPr>
          <p:spPr>
            <a:xfrm>
              <a:off x="323528" y="5445224"/>
              <a:ext cx="1368152" cy="6463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dirty="0"/>
                <a:t>Kensington &amp; Chelsea</a:t>
              </a:r>
            </a:p>
          </p:txBody>
        </p:sp>
        <p:cxnSp>
          <p:nvCxnSpPr>
            <p:cNvPr id="9" name="Straight Arrow Connector 8"/>
            <p:cNvCxnSpPr/>
            <p:nvPr/>
          </p:nvCxnSpPr>
          <p:spPr>
            <a:xfrm rot="10800000" flipV="1">
              <a:off x="4644008" y="3356992"/>
              <a:ext cx="3096344" cy="288032"/>
            </a:xfrm>
            <a:prstGeom prst="straightConnector1">
              <a:avLst/>
            </a:prstGeom>
            <a:ln w="19050">
              <a:solidFill>
                <a:srgbClr val="FF006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rot="5400000" flipH="1" flipV="1">
              <a:off x="1331640" y="3789040"/>
              <a:ext cx="2376264" cy="1656184"/>
            </a:xfrm>
            <a:prstGeom prst="straightConnector1">
              <a:avLst/>
            </a:prstGeom>
            <a:ln w="19050">
              <a:solidFill>
                <a:srgbClr val="FF006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>
              <a:stCxn id="6" idx="3"/>
            </p:cNvCxnSpPr>
            <p:nvPr/>
          </p:nvCxnSpPr>
          <p:spPr>
            <a:xfrm>
              <a:off x="1403648" y="517322"/>
              <a:ext cx="1584176" cy="1039470"/>
            </a:xfrm>
            <a:prstGeom prst="straightConnector1">
              <a:avLst/>
            </a:prstGeom>
            <a:ln w="19050">
              <a:solidFill>
                <a:srgbClr val="FF006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The Million Dollar Question III</a:t>
            </a:r>
            <a:endParaRPr lang="en-GB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060848"/>
            <a:ext cx="2808312" cy="2897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2060848"/>
            <a:ext cx="3420851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16216" y="1988840"/>
            <a:ext cx="2440066" cy="3206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467544" y="5517232"/>
            <a:ext cx="2304256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Very little activity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3419872" y="5517232"/>
            <a:ext cx="2304256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Constant low activity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6372200" y="5517232"/>
            <a:ext cx="2304256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Highly variable activity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251520" y="6237312"/>
            <a:ext cx="8640960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Note that the key to investigating each case study is comparison – why here and not there?</a:t>
            </a:r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n-GB" smtClean="0"/>
              <a:t>Group Activity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124943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en-GB" b="1" dirty="0" smtClean="0"/>
              <a:t>Scenario A:</a:t>
            </a:r>
          </a:p>
          <a:p>
            <a:pPr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I’m interested in understanding the shopping habits of people in Cardiff. I decide on the following sa</a:t>
            </a:r>
            <a:r>
              <a:rPr lang="en-GB" dirty="0" smtClean="0"/>
              <a:t>mpling strategy:</a:t>
            </a:r>
          </a:p>
          <a:p>
            <a:pPr>
              <a:buNone/>
            </a:pPr>
            <a:endParaRPr lang="en-GB" dirty="0" smtClean="0"/>
          </a:p>
          <a:p>
            <a:pPr>
              <a:buFontTx/>
              <a:buChar char="-"/>
            </a:pPr>
            <a:r>
              <a:rPr lang="en-GB" dirty="0" smtClean="0"/>
              <a:t>I will collect data in person in the City Centre</a:t>
            </a:r>
          </a:p>
          <a:p>
            <a:pPr>
              <a:buFontTx/>
              <a:buChar char="-"/>
            </a:pPr>
            <a:r>
              <a:rPr lang="en-GB" dirty="0" smtClean="0"/>
              <a:t>I will administer a survey to passing shoppers</a:t>
            </a:r>
          </a:p>
          <a:p>
            <a:pPr>
              <a:buFontTx/>
              <a:buChar char="-"/>
            </a:pPr>
            <a:r>
              <a:rPr lang="en-GB" dirty="0" smtClean="0"/>
              <a:t>My sample will be split 50/50 male and female</a:t>
            </a:r>
          </a:p>
          <a:p>
            <a:pPr>
              <a:buFontTx/>
              <a:buChar char="-"/>
            </a:pPr>
            <a:r>
              <a:rPr lang="en-GB" dirty="0" smtClean="0"/>
              <a:t>I will also aim for 10% to be BME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5229200"/>
            <a:ext cx="8136904" cy="116955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 smtClean="0"/>
              <a:t>  Is this a suitable sampling strategy for such a project?</a:t>
            </a:r>
          </a:p>
          <a:p>
            <a:endParaRPr lang="en-GB" sz="800" dirty="0" smtClean="0"/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 Can you think of any problems that might arise?</a:t>
            </a:r>
          </a:p>
          <a:p>
            <a:endParaRPr lang="en-GB" sz="800" dirty="0" smtClean="0"/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 What other factors should we consider?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n-GB" smtClean="0"/>
              <a:t>Group Activity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340967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en-GB" b="1" dirty="0" smtClean="0"/>
              <a:t>Scenario B:</a:t>
            </a:r>
          </a:p>
          <a:p>
            <a:pPr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I’m interested in understanding how Social Workers share and institutionalise good practice. I decide on the following sampling strategy:</a:t>
            </a: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FontTx/>
              <a:buChar char="-"/>
            </a:pPr>
            <a:r>
              <a:rPr lang="en-GB" dirty="0" smtClean="0"/>
              <a:t>I will collect data in person through interviews</a:t>
            </a:r>
          </a:p>
          <a:p>
            <a:pPr>
              <a:buFontTx/>
              <a:buChar char="-"/>
            </a:pPr>
            <a:r>
              <a:rPr lang="en-GB" dirty="0" smtClean="0"/>
              <a:t>I will carry out 6 interviews</a:t>
            </a:r>
          </a:p>
          <a:p>
            <a:pPr>
              <a:buFontTx/>
              <a:buChar char="-"/>
            </a:pPr>
            <a:r>
              <a:rPr lang="en-GB" dirty="0" smtClean="0"/>
              <a:t>I will conduct 2 interviews each in Swansea, Cardiff and Newport</a:t>
            </a:r>
          </a:p>
          <a:p>
            <a:pPr>
              <a:buFontTx/>
              <a:buChar char="-"/>
            </a:pPr>
            <a:r>
              <a:rPr lang="en-GB" dirty="0" smtClean="0"/>
              <a:t>I will interview experienced and newly qualified Social Workers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5229200"/>
            <a:ext cx="8136904" cy="116955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 smtClean="0"/>
              <a:t>  Is this a suitable sampling strategy for such a project?</a:t>
            </a:r>
          </a:p>
          <a:p>
            <a:endParaRPr lang="en-GB" sz="800" dirty="0" smtClean="0"/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 Can you think of any problems that might arise?</a:t>
            </a:r>
          </a:p>
          <a:p>
            <a:endParaRPr lang="en-GB" sz="800" dirty="0" smtClean="0"/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 What other factors should we consider?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Introduction</a:t>
            </a:r>
            <a:endParaRPr lang="en-GB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en-GB" dirty="0" smtClean="0"/>
              <a:t>Populations </a:t>
            </a:r>
            <a:r>
              <a:rPr lang="en-GB" dirty="0" err="1" smtClean="0"/>
              <a:t>vs</a:t>
            </a:r>
            <a:r>
              <a:rPr lang="en-GB" dirty="0" smtClean="0"/>
              <a:t> Samples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Probability Sampling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Non-Probability Sampling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Sampling – Who to Ask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Sampling Problems</a:t>
            </a:r>
          </a:p>
          <a:p>
            <a:endParaRPr lang="en-GB" dirty="0" smtClean="0"/>
          </a:p>
          <a:p>
            <a:r>
              <a:rPr lang="en-GB" dirty="0" smtClean="0"/>
              <a:t>Non Response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The Million Dollar Question</a:t>
            </a:r>
            <a:endParaRPr lang="en-GB" dirty="0"/>
          </a:p>
        </p:txBody>
      </p:sp>
      <p:pic>
        <p:nvPicPr>
          <p:cNvPr id="1026" name="Picture 2" descr="C:\Documents and Settings\ssolss\Local Settings\Temporary Internet Files\Content.IE5\788GN21R\MP900403639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2492896"/>
            <a:ext cx="3991713" cy="25634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Populations </a:t>
            </a:r>
            <a:r>
              <a:rPr lang="en-GB" dirty="0" err="1" smtClean="0"/>
              <a:t>vs</a:t>
            </a:r>
            <a:r>
              <a:rPr lang="en-GB" dirty="0" smtClean="0"/>
              <a:t> Samples 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A population is every possible person that could be included in your study</a:t>
            </a:r>
          </a:p>
          <a:p>
            <a:endParaRPr lang="en-GB" dirty="0" smtClean="0"/>
          </a:p>
          <a:p>
            <a:r>
              <a:rPr lang="en-GB" dirty="0" smtClean="0"/>
              <a:t>A population can still be (and normally is) a subset of the ‘world population’</a:t>
            </a:r>
          </a:p>
          <a:p>
            <a:endParaRPr lang="en-GB" dirty="0" smtClean="0"/>
          </a:p>
          <a:p>
            <a:r>
              <a:rPr lang="en-GB" dirty="0" smtClean="0"/>
              <a:t>For example, for a study into Cardiff University undergraduate students the population would be all Cardiff University students enrolled on an undergraduate course</a:t>
            </a:r>
          </a:p>
          <a:p>
            <a:endParaRPr lang="en-GB" dirty="0" smtClean="0"/>
          </a:p>
          <a:p>
            <a:r>
              <a:rPr lang="en-GB" dirty="0" smtClean="0"/>
              <a:t>A study that collects information about whole populations is technically called a ‘census’</a:t>
            </a:r>
          </a:p>
          <a:p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Populations </a:t>
            </a:r>
            <a:r>
              <a:rPr lang="en-GB" dirty="0" err="1" smtClean="0"/>
              <a:t>vs</a:t>
            </a:r>
            <a:r>
              <a:rPr lang="en-GB" dirty="0" smtClean="0"/>
              <a:t> Samples II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A sample is a subset of the population</a:t>
            </a:r>
          </a:p>
          <a:p>
            <a:endParaRPr lang="en-GB" dirty="0" smtClean="0"/>
          </a:p>
          <a:p>
            <a:r>
              <a:rPr lang="en-GB" dirty="0" smtClean="0"/>
              <a:t>A sampling frame contains information about the whole population from which a sample is drawn</a:t>
            </a:r>
          </a:p>
          <a:p>
            <a:endParaRPr lang="en-GB" dirty="0" smtClean="0"/>
          </a:p>
          <a:p>
            <a:r>
              <a:rPr lang="en-GB" dirty="0" smtClean="0"/>
              <a:t>A study that collects information from a sample in an attempt to make inferences to a population is technically called a ‘survey’</a:t>
            </a:r>
          </a:p>
          <a:p>
            <a:endParaRPr lang="en-GB" dirty="0" smtClean="0"/>
          </a:p>
          <a:p>
            <a:r>
              <a:rPr lang="en-GB" dirty="0" smtClean="0"/>
              <a:t>Not all research designs want to infer characteristics from samples to populations and therefore do not need to have samples that are representative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Probability Sampling 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55000" lnSpcReduction="20000"/>
          </a:bodyPr>
          <a:lstStyle/>
          <a:p>
            <a:r>
              <a:rPr lang="en-GB" dirty="0" smtClean="0"/>
              <a:t>Probability sampling involves randomly selecting individuals from a population</a:t>
            </a:r>
          </a:p>
          <a:p>
            <a:endParaRPr lang="en-GB" dirty="0" smtClean="0"/>
          </a:p>
          <a:p>
            <a:r>
              <a:rPr lang="en-GB" dirty="0" smtClean="0"/>
              <a:t>A random sample should begin to represent the population as it increases in size</a:t>
            </a:r>
          </a:p>
          <a:p>
            <a:endParaRPr lang="en-GB" dirty="0" smtClean="0"/>
          </a:p>
          <a:p>
            <a:r>
              <a:rPr lang="en-GB" dirty="0" smtClean="0"/>
              <a:t>For example, how many people in this room have read the Harry Potter books…</a:t>
            </a:r>
          </a:p>
          <a:p>
            <a:pPr>
              <a:buNone/>
            </a:pPr>
            <a:endParaRPr lang="en-GB" dirty="0" smtClean="0"/>
          </a:p>
          <a:p>
            <a:pPr lvl="1"/>
            <a:r>
              <a:rPr lang="en-GB" dirty="0" smtClean="0"/>
              <a:t>The whole class is the ‘population’</a:t>
            </a:r>
          </a:p>
          <a:p>
            <a:pPr lvl="1"/>
            <a:r>
              <a:rPr lang="en-GB" dirty="0" smtClean="0"/>
              <a:t>What if I take a sample of 4 people and try to generalise?</a:t>
            </a:r>
          </a:p>
          <a:p>
            <a:pPr lvl="1"/>
            <a:r>
              <a:rPr lang="en-GB" dirty="0" smtClean="0"/>
              <a:t>What about 10 people?</a:t>
            </a:r>
          </a:p>
          <a:p>
            <a:pPr lvl="1"/>
            <a:r>
              <a:rPr lang="en-GB" dirty="0" smtClean="0"/>
              <a:t>20 people?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We can confirm how representative the sample is by conducting a census of this room, but normally the population is too large for this so we ‘infer’ characteristics from the sample to population</a:t>
            </a:r>
          </a:p>
          <a:p>
            <a:endParaRPr lang="en-GB" dirty="0" smtClean="0"/>
          </a:p>
          <a:p>
            <a:r>
              <a:rPr lang="en-GB" dirty="0" smtClean="0"/>
              <a:t>The larger the sample, the lower the chance of sampling error (although a certain level of error is normal) and the more certain we can be that our inference is correct – hence inferential statistics and the normal distribution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Probability Sampling II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77500" lnSpcReduction="20000"/>
          </a:bodyPr>
          <a:lstStyle/>
          <a:p>
            <a:r>
              <a:rPr lang="en-GB" dirty="0" smtClean="0"/>
              <a:t>Because the point of probability sampling is to infer from the sample to the population the sample is normally large</a:t>
            </a:r>
          </a:p>
          <a:p>
            <a:endParaRPr lang="en-GB" dirty="0" smtClean="0"/>
          </a:p>
          <a:p>
            <a:r>
              <a:rPr lang="en-GB" dirty="0" smtClean="0"/>
              <a:t>Therefore probability sampling is associated with, but not exclusive to, surveys which are easy to distribute in great numbers</a:t>
            </a:r>
          </a:p>
          <a:p>
            <a:endParaRPr lang="en-GB" dirty="0" smtClean="0"/>
          </a:p>
          <a:p>
            <a:r>
              <a:rPr lang="en-GB" dirty="0" smtClean="0"/>
              <a:t>If you only have a small sample then there’s also a chance that you could miss important groups (e.g. BME) hence the stratified random sample</a:t>
            </a:r>
          </a:p>
          <a:p>
            <a:endParaRPr lang="en-GB" dirty="0" smtClean="0"/>
          </a:p>
          <a:p>
            <a:r>
              <a:rPr lang="en-GB" dirty="0" smtClean="0"/>
              <a:t>Typically qualitative data analysis does not lend itself to small samples due to the richness of the data being collected so…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Non-Probability Sampling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For a non-probability sample individuals in the population do not have the same chance of being selected</a:t>
            </a:r>
          </a:p>
          <a:p>
            <a:endParaRPr lang="en-GB" dirty="0" smtClean="0"/>
          </a:p>
          <a:p>
            <a:r>
              <a:rPr lang="en-GB" dirty="0" smtClean="0"/>
              <a:t>Because of this we cannot make inferences from the sample to the population</a:t>
            </a:r>
          </a:p>
          <a:p>
            <a:endParaRPr lang="en-GB" dirty="0" smtClean="0"/>
          </a:p>
          <a:p>
            <a:r>
              <a:rPr lang="en-GB" dirty="0" smtClean="0"/>
              <a:t>In qualitative research generalisation of patterns is less important – all about context and critical of </a:t>
            </a:r>
            <a:r>
              <a:rPr lang="en-GB" i="1" dirty="0" err="1" smtClean="0"/>
              <a:t>nomothetic</a:t>
            </a:r>
            <a:r>
              <a:rPr lang="en-GB" dirty="0" smtClean="0"/>
              <a:t> explanations of the social world</a:t>
            </a:r>
          </a:p>
          <a:p>
            <a:endParaRPr lang="en-GB" dirty="0" smtClean="0"/>
          </a:p>
          <a:p>
            <a:r>
              <a:rPr lang="en-GB" dirty="0" smtClean="0"/>
              <a:t>Because of this non-probability sampling is associated with interviews, focus groups, observations etc…</a:t>
            </a:r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Sampling – Who to Ask 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4663"/>
          </a:xfrm>
        </p:spPr>
        <p:txBody>
          <a:bodyPr>
            <a:normAutofit fontScale="70000" lnSpcReduction="20000"/>
          </a:bodyPr>
          <a:lstStyle/>
          <a:p>
            <a:r>
              <a:rPr lang="en-GB" dirty="0" smtClean="0"/>
              <a:t>There are multiple approaches within the two families of sampling…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1560" y="2204864"/>
            <a:ext cx="3672408" cy="372409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PROBABILITY SAMPLING</a:t>
            </a:r>
          </a:p>
          <a:p>
            <a:endParaRPr lang="en-GB" dirty="0" smtClean="0"/>
          </a:p>
          <a:p>
            <a:pPr algn="ctr"/>
            <a:r>
              <a:rPr lang="en-GB" i="1" dirty="0" smtClean="0"/>
              <a:t>Every individual in the population has as equal a chance of being sampled as anyone else</a:t>
            </a:r>
          </a:p>
          <a:p>
            <a:endParaRPr lang="en-GB" i="1" dirty="0" smtClean="0"/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 Random Sample</a:t>
            </a:r>
          </a:p>
          <a:p>
            <a:pPr>
              <a:buFont typeface="Arial" pitchFamily="34" charset="0"/>
              <a:buChar char="•"/>
            </a:pPr>
            <a:endParaRPr lang="en-GB" dirty="0" smtClean="0"/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 Systematic Sample</a:t>
            </a:r>
          </a:p>
          <a:p>
            <a:pPr>
              <a:buFont typeface="Arial" pitchFamily="34" charset="0"/>
              <a:buChar char="•"/>
            </a:pPr>
            <a:endParaRPr lang="en-GB" dirty="0" smtClean="0"/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 Stratified Random Sample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4860032" y="2204864"/>
            <a:ext cx="3672408" cy="372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NON-PROBABILITY SAMPLING</a:t>
            </a:r>
          </a:p>
          <a:p>
            <a:endParaRPr lang="en-GB" dirty="0" smtClean="0"/>
          </a:p>
          <a:p>
            <a:pPr algn="ctr"/>
            <a:r>
              <a:rPr lang="en-GB" i="1" dirty="0" smtClean="0"/>
              <a:t>Some individuals in the population have a higher chance of being sampled than others</a:t>
            </a:r>
          </a:p>
          <a:p>
            <a:endParaRPr lang="en-GB" i="1" dirty="0" smtClean="0"/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 Convenience Sample</a:t>
            </a:r>
          </a:p>
          <a:p>
            <a:pPr>
              <a:buFont typeface="Arial" pitchFamily="34" charset="0"/>
              <a:buChar char="•"/>
            </a:pPr>
            <a:endParaRPr lang="en-GB" dirty="0" smtClean="0"/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 Snowball Sample</a:t>
            </a:r>
          </a:p>
          <a:p>
            <a:pPr>
              <a:buFont typeface="Arial" pitchFamily="34" charset="0"/>
              <a:buChar char="•"/>
            </a:pPr>
            <a:endParaRPr lang="en-GB" dirty="0" smtClean="0"/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 Quota Sample (e.g. by sex)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611560" y="6093296"/>
            <a:ext cx="3672408" cy="36933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Truly ‘random’ is very hard to achieve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60032" y="6093296"/>
            <a:ext cx="3672408" cy="36933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Typically clusters (spatial/ familial)</a:t>
            </a:r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Sampling – Who to Ask II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en-GB" dirty="0" smtClean="0"/>
              <a:t>Random Sample</a:t>
            </a:r>
          </a:p>
          <a:p>
            <a:pPr lvl="1"/>
            <a:r>
              <a:rPr lang="en-GB" dirty="0" smtClean="0"/>
              <a:t>Let a computer decide based on student ID</a:t>
            </a:r>
          </a:p>
          <a:p>
            <a:r>
              <a:rPr lang="en-GB" dirty="0" smtClean="0"/>
              <a:t>Systematic Sample</a:t>
            </a:r>
          </a:p>
          <a:p>
            <a:pPr lvl="1"/>
            <a:r>
              <a:rPr lang="en-GB" dirty="0" smtClean="0"/>
              <a:t>Take every 20</a:t>
            </a:r>
            <a:r>
              <a:rPr lang="en-GB" baseline="30000" dirty="0" smtClean="0"/>
              <a:t>th</a:t>
            </a:r>
            <a:r>
              <a:rPr lang="en-GB" dirty="0" smtClean="0"/>
              <a:t> student in an unordered list</a:t>
            </a:r>
          </a:p>
          <a:p>
            <a:r>
              <a:rPr lang="en-GB" dirty="0" smtClean="0"/>
              <a:t>Stratified Random Sample</a:t>
            </a:r>
          </a:p>
          <a:p>
            <a:pPr lvl="1"/>
            <a:r>
              <a:rPr lang="en-GB" dirty="0" smtClean="0"/>
              <a:t>Identify groups, randomly select from each group, combine</a:t>
            </a:r>
          </a:p>
          <a:p>
            <a:pPr lvl="1">
              <a:buNone/>
            </a:pPr>
            <a:endParaRPr lang="en-GB" dirty="0" smtClean="0"/>
          </a:p>
          <a:p>
            <a:r>
              <a:rPr lang="en-GB" dirty="0" smtClean="0"/>
              <a:t>Convenience Sample</a:t>
            </a:r>
          </a:p>
          <a:p>
            <a:pPr lvl="1"/>
            <a:r>
              <a:rPr lang="en-GB" dirty="0" smtClean="0"/>
              <a:t>Select the people you meet outside of the Union</a:t>
            </a:r>
          </a:p>
          <a:p>
            <a:r>
              <a:rPr lang="en-GB" dirty="0" smtClean="0"/>
              <a:t>Snowball Sample</a:t>
            </a:r>
          </a:p>
          <a:p>
            <a:pPr lvl="1"/>
            <a:r>
              <a:rPr lang="en-GB" dirty="0" smtClean="0"/>
              <a:t>Find one student you want to interview and ask them to find others</a:t>
            </a:r>
          </a:p>
          <a:p>
            <a:r>
              <a:rPr lang="en-GB" dirty="0" smtClean="0"/>
              <a:t>Quota Sample (e.g. by sex)</a:t>
            </a:r>
          </a:p>
          <a:p>
            <a:pPr lvl="1"/>
            <a:r>
              <a:rPr lang="en-GB" dirty="0" smtClean="0"/>
              <a:t>Select students outside Union but ensuring a 50/50 male-female split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477888" y="2089448"/>
            <a:ext cx="8208912" cy="2088232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77888" y="4321696"/>
            <a:ext cx="8208912" cy="2088232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467544" y="1484784"/>
            <a:ext cx="820891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sz="2500" dirty="0" smtClean="0"/>
              <a:t>  An example in recruiting university students for a study…</a:t>
            </a:r>
            <a:endParaRPr lang="en-GB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</TotalTime>
  <Words>1348</Words>
  <Application>Microsoft Office PowerPoint</Application>
  <PresentationFormat>On-screen Show (4:3)</PresentationFormat>
  <Paragraphs>208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SIT008 – Research Design in Practice</vt:lpstr>
      <vt:lpstr>Introduction</vt:lpstr>
      <vt:lpstr>Populations vs Samples I</vt:lpstr>
      <vt:lpstr>Populations vs Samples II</vt:lpstr>
      <vt:lpstr>Probability Sampling I</vt:lpstr>
      <vt:lpstr>Probability Sampling II</vt:lpstr>
      <vt:lpstr>Non-Probability Sampling</vt:lpstr>
      <vt:lpstr>Sampling – Who to Ask I</vt:lpstr>
      <vt:lpstr>Sampling – Who to Ask II</vt:lpstr>
      <vt:lpstr>Sampling Problems</vt:lpstr>
      <vt:lpstr>Non Response</vt:lpstr>
      <vt:lpstr>Sample Weighting</vt:lpstr>
      <vt:lpstr>The Million Dollar Question I</vt:lpstr>
      <vt:lpstr>The Million Dollar Question II</vt:lpstr>
      <vt:lpstr>The Million Dollar Question III</vt:lpstr>
      <vt:lpstr>The Million Dollar Question III</vt:lpstr>
      <vt:lpstr>Group Activity</vt:lpstr>
      <vt:lpstr>Group Activity</vt:lpstr>
    </vt:vector>
  </TitlesOfParts>
  <Company>Cardiff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SIT094 – The Collection &amp; Analysis of Quantitative Data</dc:title>
  <dc:creator>ssolss</dc:creator>
  <cp:lastModifiedBy>ssolss</cp:lastModifiedBy>
  <cp:revision>84</cp:revision>
  <dcterms:created xsi:type="dcterms:W3CDTF">2011-11-10T15:23:30Z</dcterms:created>
  <dcterms:modified xsi:type="dcterms:W3CDTF">2012-02-20T13:21:33Z</dcterms:modified>
</cp:coreProperties>
</file>